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ExtraBold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schemas.openxmlformats.org/officeDocument/2006/relationships/font" Target="fonts/MontserratExtraBold-bold.fnt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MontserratExtraBold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629c9b992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7629c9b992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Welcome to this presentation on Shape Completion with Prediction of Uncertain Regions</a:t>
            </a:r>
            <a:endParaRPr/>
          </a:p>
        </p:txBody>
      </p:sp>
      <p:sp>
        <p:nvSpPr>
          <p:cNvPr id="85" name="Google Shape;85;g27629c9b992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767b228b06_2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767b228b06_2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However, regions with lower occupancy scores inevitably encompass those with higher scores, rendering the truly occupied regions inaccessible.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</a:t>
            </a:r>
            <a:r>
              <a:rPr lang="en-US"/>
              <a:t>e therefore need a way to differentiate between narrow uncertain regions occurring near the object’s surface and more extended ones reaching f</a:t>
            </a:r>
            <a:r>
              <a:rPr lang="en-US"/>
              <a:t>a</a:t>
            </a:r>
            <a:r>
              <a:rPr lang="en-US"/>
              <a:t>rther out.</a:t>
            </a:r>
            <a:endParaRPr/>
          </a:p>
        </p:txBody>
      </p:sp>
      <p:sp>
        <p:nvSpPr>
          <p:cNvPr id="232" name="Google Shape;232;g2767b228b06_2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5cc287e12_11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One possible approach to circumvent</a:t>
            </a:r>
            <a:r>
              <a:rPr lang="en-US"/>
              <a:t> this issue is based on the realization, that we can expect the gradient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of the predicted occupancy probability with respect to the position of a given query point to be large close to the decision boundary defining the </a:t>
            </a:r>
            <a:r>
              <a:rPr lang="en-US"/>
              <a:t>object's</a:t>
            </a:r>
            <a:r>
              <a:rPr lang="en-US"/>
              <a:t> surface while it should be smaller </a:t>
            </a:r>
            <a:r>
              <a:rPr lang="en-US"/>
              <a:t>farther</a:t>
            </a:r>
            <a:r>
              <a:rPr lang="en-US"/>
              <a:t> away from it.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extract bounded uncertain regions as the intersection of areas where both the predicted occupancy probability and the magnitude of this gradient are within </a:t>
            </a:r>
            <a:r>
              <a:rPr lang="en-US"/>
              <a:t>range</a:t>
            </a:r>
            <a:r>
              <a:rPr lang="en-US"/>
              <a:t> of their respective thresholds.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refer to this </a:t>
            </a:r>
            <a:r>
              <a:rPr lang="en-US"/>
              <a:t>approach</a:t>
            </a:r>
            <a:r>
              <a:rPr lang="en-US"/>
              <a:t> as “binary”.</a:t>
            </a:r>
            <a:endParaRPr/>
          </a:p>
        </p:txBody>
      </p:sp>
      <p:sp>
        <p:nvSpPr>
          <p:cNvPr id="247" name="Google Shape;247;g275cc287e12_11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exact extent of uncertain regions can also be computed analytically using a similarity measure of partial views from </a:t>
            </a:r>
            <a:r>
              <a:rPr lang="en-US"/>
              <a:t>multiple</a:t>
            </a:r>
            <a:r>
              <a:rPr lang="en-US"/>
              <a:t> object orientations.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obtain such </a:t>
            </a:r>
            <a:r>
              <a:rPr b="1" lang="en-US"/>
              <a:t>ground truth labels for training</a:t>
            </a:r>
            <a:r>
              <a:rPr lang="en-US"/>
              <a:t> through simulation of all orientations that might plausibly yield similar partial observations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which elevates the given problem from binary to trinary classification.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therefore </a:t>
            </a:r>
            <a:r>
              <a:rPr lang="en-US"/>
              <a:t>refer to this second approach as “trinary”</a:t>
            </a:r>
            <a:endParaRPr/>
          </a:p>
        </p:txBody>
      </p:sp>
      <p:sp>
        <p:nvSpPr>
          <p:cNvPr id="266" name="Google Shape;26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5cc287e12_11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75cc287e12_11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perform three types</a:t>
            </a:r>
            <a:r>
              <a:rPr b="1" lang="en-US">
                <a:solidFill>
                  <a:srgbClr val="FF0000"/>
                </a:solidFill>
              </a:rPr>
              <a:t> </a:t>
            </a:r>
            <a:r>
              <a:rPr lang="en-US"/>
              <a:t>of experiments to evaluate the ability to accurately predict free, occupied and uncertain regions and the implications on the downstream task of </a:t>
            </a:r>
            <a:r>
              <a:rPr lang="en-US"/>
              <a:t>robotic</a:t>
            </a:r>
            <a:r>
              <a:rPr lang="en-US"/>
              <a:t> grasping.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</a:t>
            </a:r>
            <a:r>
              <a:rPr lang="en-US"/>
              <a:t>progressively</a:t>
            </a:r>
            <a:r>
              <a:rPr lang="en-US"/>
              <a:t> increase the difficulty of the problem from generalizing to novel views, novel instances and finally to real world data.</a:t>
            </a:r>
            <a:endParaRPr/>
          </a:p>
        </p:txBody>
      </p:sp>
      <p:sp>
        <p:nvSpPr>
          <p:cNvPr id="286" name="Google Shape;286;g275cc287e12_11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773d21e858_1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performance of region </a:t>
            </a:r>
            <a:r>
              <a:rPr lang="en-US"/>
              <a:t>segmentation</a:t>
            </a:r>
            <a:r>
              <a:rPr lang="en-US"/>
              <a:t> is evaluated using standard volumetric metrics derived from entries of the confusion matrix of binary classification problems.</a:t>
            </a:r>
            <a:endParaRPr/>
          </a:p>
        </p:txBody>
      </p:sp>
      <p:sp>
        <p:nvSpPr>
          <p:cNvPr id="294" name="Google Shape;294;g2773d21e858_1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773d21e858_1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Based on the same entries, we introduce three novel metrics to measure </a:t>
            </a:r>
            <a:r>
              <a:rPr b="1" lang="en-US"/>
              <a:t>the risk of unexpected </a:t>
            </a:r>
            <a:r>
              <a:rPr b="1" lang="en-US"/>
              <a:t>collision, grasping of empty space</a:t>
            </a:r>
            <a:r>
              <a:rPr b="1" lang="en-US">
                <a:solidFill>
                  <a:srgbClr val="FF0000"/>
                </a:solidFill>
              </a:rPr>
              <a:t> </a:t>
            </a:r>
            <a:r>
              <a:rPr b="1" lang="en-US"/>
              <a:t>and rejecting feasible grasp candidates</a:t>
            </a:r>
            <a:r>
              <a:rPr lang="en-US"/>
              <a:t> because they are blocked by false prediction of occupied or uncertain regions.</a:t>
            </a:r>
            <a:endParaRPr/>
          </a:p>
        </p:txBody>
      </p:sp>
      <p:sp>
        <p:nvSpPr>
          <p:cNvPr id="322" name="Google Shape;322;g2773d21e858_1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5cc287e12_11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75cc287e12_11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Ignoring uncertain regions during grasping can lead to collisions and unstable grasps.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use the improved epsilon quality metric by Winkelbauer et al. to measure the quality of </a:t>
            </a:r>
            <a:r>
              <a:rPr lang="en-US"/>
              <a:t>grasps </a:t>
            </a:r>
            <a:r>
              <a:rPr b="1" lang="en-US"/>
              <a:t>as the minimal external force applied to the ground truth object mesh that would break the grasp</a:t>
            </a:r>
            <a:r>
              <a:rPr lang="en-US"/>
              <a:t>.</a:t>
            </a:r>
            <a:endParaRPr/>
          </a:p>
        </p:txBody>
      </p:sp>
      <p:sp>
        <p:nvSpPr>
          <p:cNvPr id="352" name="Google Shape;352;g275cc287e12_11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5cc287e12_11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75cc287e12_11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 the novel view and novel instance experiments, we find that our proposed “trinary” and “binary” methods outperform variational autoencoder and dropout baselines for both occupied and uncertain region prediction.</a:t>
            </a:r>
            <a:endParaRPr/>
          </a:p>
        </p:txBody>
      </p:sp>
      <p:sp>
        <p:nvSpPr>
          <p:cNvPr id="368" name="Google Shape;368;g275cc287e12_11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773d21e858_1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773d21e858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further validate the utility for grasping, where filtering of grasp candidates predicted on the shape completion that collide with the predicted uncertain region leads to significant </a:t>
            </a:r>
            <a:r>
              <a:rPr lang="en-US"/>
              <a:t>improvement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of the grasp quality for the binary, trinary and vae methods.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is consolidated by the </a:t>
            </a:r>
            <a:r>
              <a:rPr lang="en-US"/>
              <a:t>evaluation</a:t>
            </a:r>
            <a:r>
              <a:rPr lang="en-US"/>
              <a:t> of the grasp collision risk where our trinary and binary methods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outperform the baselines.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Further results can be found in the paper.</a:t>
            </a:r>
            <a:endParaRPr/>
          </a:p>
        </p:txBody>
      </p:sp>
      <p:sp>
        <p:nvSpPr>
          <p:cNvPr id="383" name="Google Shape;383;g2773d21e858_1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5cc287e12_11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75cc287e12_11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Finally, we show convincing qualitative results on real world data with good sim2real capabilities.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trinary model predicts reasonable uncertain regions for</a:t>
            </a:r>
            <a:r>
              <a:rPr lang="en-US"/>
              <a:t> the limited number of ambiguous views present in the available datasets.</a:t>
            </a:r>
            <a:endParaRPr/>
          </a:p>
        </p:txBody>
      </p:sp>
      <p:sp>
        <p:nvSpPr>
          <p:cNvPr id="400" name="Google Shape;400;g275cc287e12_11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5cc287e12_18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5cc287e12_18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To motivate this work, consider the problem of robotic manipulation with complex grasps, for example by our humanoid robot Agile Justin.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To succeed, we must reason about object properties based on limited and noisy sensor data</a:t>
            </a:r>
            <a:r>
              <a:rPr lang="en-US"/>
              <a:t>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, like a single depth image from the head-mounted RGB-D camera.</a:t>
            </a:r>
            <a:endParaRPr/>
          </a:p>
        </p:txBody>
      </p:sp>
      <p:sp>
        <p:nvSpPr>
          <p:cNvPr id="93" name="Google Shape;93;g275cc287e12_18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5cc287e12_11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75cc287e12_11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Similarly, the binary model can extract sensible, albeit less accurate, uncertain regions, occasionally mixing up pose and general uncertainty.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Quantitative real world results are reported in the paper.</a:t>
            </a:r>
            <a:endParaRPr/>
          </a:p>
        </p:txBody>
      </p:sp>
      <p:sp>
        <p:nvSpPr>
          <p:cNvPr id="408" name="Google Shape;408;g275cc287e12_11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Thank you for your attention!</a:t>
            </a:r>
            <a:endParaRPr/>
          </a:p>
        </p:txBody>
      </p:sp>
      <p:sp>
        <p:nvSpPr>
          <p:cNvPr id="415" name="Google Shape;41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7aa673c0b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7aa673c0b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7aa673c0b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obtain a partial </a:t>
            </a:r>
            <a:r>
              <a:rPr lang="en-US"/>
              <a:t>point cloud representation of the front of the object through projection of the depth image using known camera intrinsics.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then learn to predict the complete shape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through binary classification of continuously sampled query points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using the convolutional occupancy network by Peng et al.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surface of the object is implicitly defined by the decision boundary that separates occupied from free space, based on threshold tau.</a:t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67b228b06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Sampling on a regular grid </a:t>
            </a:r>
            <a:r>
              <a:rPr lang="en-US"/>
              <a:t>permits</a:t>
            </a:r>
            <a:r>
              <a:rPr lang="en-US"/>
              <a:t> the extraction of a triangle mesh using the marching cubes algorithm which is the preferred representation for many downstream tasks.</a:t>
            </a:r>
            <a:endParaRPr/>
          </a:p>
        </p:txBody>
      </p:sp>
      <p:sp>
        <p:nvSpPr>
          <p:cNvPr id="139" name="Google Shape;139;g2767b228b06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5cc287e12_18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Problems arise when the given input is ambiguous </a:t>
            </a:r>
            <a:r>
              <a:rPr lang="en-US"/>
              <a:t>due to</a:t>
            </a:r>
            <a:r>
              <a:rPr lang="en-US"/>
              <a:t> missing data </a:t>
            </a:r>
            <a:r>
              <a:rPr lang="en-US"/>
              <a:t>from </a:t>
            </a:r>
            <a:r>
              <a:rPr lang="en-US"/>
              <a:t>self-occlusion.</a:t>
            </a:r>
            <a:endParaRPr/>
          </a:p>
        </p:txBody>
      </p:sp>
      <p:sp>
        <p:nvSpPr>
          <p:cNvPr id="170" name="Google Shape;170;g275cc287e12_18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5cc287e12_18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</a:t>
            </a:r>
            <a:r>
              <a:rPr lang="en-US"/>
              <a:t> our </a:t>
            </a:r>
            <a:r>
              <a:rPr lang="en-US"/>
              <a:t>representative</a:t>
            </a:r>
            <a:r>
              <a:rPr lang="en-US"/>
              <a:t> example of a mug, t</a:t>
            </a:r>
            <a:r>
              <a:rPr lang="en-US"/>
              <a:t>he fully supervised training </a:t>
            </a:r>
            <a:r>
              <a:rPr lang="en-US"/>
              <a:t>results in average predictions across all views</a:t>
            </a:r>
            <a:r>
              <a:rPr lang="en-US"/>
              <a:t> with fully occluded handle and low occupancy probability </a:t>
            </a:r>
            <a:r>
              <a:rPr lang="en-US"/>
              <a:t>for each plausible individual handle position.</a:t>
            </a:r>
            <a:endParaRPr/>
          </a:p>
        </p:txBody>
      </p:sp>
      <p:sp>
        <p:nvSpPr>
          <p:cNvPr id="181" name="Google Shape;181;g275cc287e12_18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67b228b06_1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But plausible yet wrong handle placement is equally </a:t>
            </a:r>
            <a:r>
              <a:rPr lang="en-US"/>
              <a:t>undesirable.</a:t>
            </a:r>
            <a:endParaRPr/>
          </a:p>
        </p:txBody>
      </p:sp>
      <p:sp>
        <p:nvSpPr>
          <p:cNvPr id="192" name="Google Shape;192;g2767b228b06_1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5cc287e12_18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Instead, a region containing all possible handle positions would be highly beneficial for downstream tasks such as collision avoidance in grasping.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kind of uncertainty stems from observational ambiguity and persists even under perfect observability and knowledge of model parameters and object geometry.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</a:pPr>
            <a:r>
              <a:rPr lang="en-US">
                <a:solidFill>
                  <a:srgbClr val="999999"/>
                </a:solidFill>
              </a:rPr>
              <a:t>It is therefore </a:t>
            </a:r>
            <a:r>
              <a:rPr lang="en-US">
                <a:solidFill>
                  <a:srgbClr val="999999"/>
                </a:solidFill>
              </a:rPr>
              <a:t>distinct</a:t>
            </a:r>
            <a:r>
              <a:rPr lang="en-US">
                <a:solidFill>
                  <a:srgbClr val="999999"/>
                </a:solidFill>
              </a:rPr>
              <a:t> from other types of </a:t>
            </a:r>
            <a:r>
              <a:rPr lang="en-US">
                <a:solidFill>
                  <a:srgbClr val="999999"/>
                </a:solidFill>
              </a:rPr>
              <a:t>uncertainty </a:t>
            </a:r>
            <a:r>
              <a:rPr lang="en-US">
                <a:solidFill>
                  <a:srgbClr val="999999"/>
                </a:solidFill>
              </a:rPr>
              <a:t>such as epistemic or aleatoric uncertainty.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03" name="Google Shape;203;g275cc287e12_18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767b228b06_2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767b228b06_2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Recalling that regions with lower occupancy probability can be extracted by </a:t>
            </a:r>
            <a:r>
              <a:rPr lang="en-US"/>
              <a:t>decreasing</a:t>
            </a:r>
            <a:r>
              <a:rPr lang="en-US"/>
              <a:t> the threshold, </a:t>
            </a:r>
            <a:r>
              <a:rPr b="1" lang="en-US">
                <a:solidFill>
                  <a:srgbClr val="FF0000"/>
                </a:solidFill>
              </a:rPr>
              <a:t>[click]</a:t>
            </a:r>
            <a:r>
              <a:rPr lang="en-US"/>
              <a:t> a naive approach to obtaining such uncertain regions involves the identification of two such thresholds, bounding the region between free and occupied space.</a:t>
            </a:r>
            <a:endParaRPr/>
          </a:p>
        </p:txBody>
      </p:sp>
      <p:sp>
        <p:nvSpPr>
          <p:cNvPr id="215" name="Google Shape;215;g2767b228b06_2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EDF2EE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51571" y="0"/>
            <a:ext cx="2540429" cy="210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53245"/>
            <a:ext cx="12192000" cy="262371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type="title"/>
          </p:nvPr>
        </p:nvSpPr>
        <p:spPr>
          <a:xfrm>
            <a:off x="484908" y="664283"/>
            <a:ext cx="88133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428"/>
              </a:buClr>
              <a:buSzPts val="4400"/>
              <a:buFont typeface="Montserrat"/>
              <a:buNone/>
              <a:defRPr b="1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body"/>
          </p:nvPr>
        </p:nvSpPr>
        <p:spPr>
          <a:xfrm>
            <a:off x="484909" y="1989846"/>
            <a:ext cx="881337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428"/>
              </a:buClr>
              <a:buSzPts val="3200"/>
              <a:buNone/>
              <a:defRPr sz="3200">
                <a:solidFill>
                  <a:srgbClr val="18242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EDF2EE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bg>
      <p:bgPr>
        <a:solidFill>
          <a:srgbClr val="003D3C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1" sz="3000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2"/>
          <p:cNvSpPr/>
          <p:nvPr/>
        </p:nvSpPr>
        <p:spPr>
          <a:xfrm>
            <a:off x="0" y="0"/>
            <a:ext cx="8229601" cy="6858000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2"/>
          <p:cNvSpPr txBox="1"/>
          <p:nvPr>
            <p:ph type="ctrTitle"/>
          </p:nvPr>
        </p:nvSpPr>
        <p:spPr>
          <a:xfrm>
            <a:off x="914400" y="1276652"/>
            <a:ext cx="5420019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" type="subTitle"/>
          </p:nvPr>
        </p:nvSpPr>
        <p:spPr>
          <a:xfrm>
            <a:off x="914400" y="2872257"/>
            <a:ext cx="5483704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2"/>
          <p:cNvSpPr txBox="1"/>
          <p:nvPr/>
        </p:nvSpPr>
        <p:spPr>
          <a:xfrm>
            <a:off x="914400" y="821871"/>
            <a:ext cx="5420019" cy="418576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b" bIns="73150" lIns="54850" spcFirstLastPara="1" rIns="54850" wrap="square" tIns="5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rgbClr val="289989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553245"/>
            <a:ext cx="12192000" cy="262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1571" y="0"/>
            <a:ext cx="2540429" cy="21063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>
            <p:ph type="title"/>
          </p:nvPr>
        </p:nvSpPr>
        <p:spPr>
          <a:xfrm>
            <a:off x="484908" y="664283"/>
            <a:ext cx="88133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  <a:defRPr b="1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484909" y="1989846"/>
            <a:ext cx="881337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F2EE"/>
              </a:buClr>
              <a:buSzPts val="3200"/>
              <a:buNone/>
              <a:defRPr sz="32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rgbClr val="EDF2EE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838200" y="1870075"/>
            <a:ext cx="10515600" cy="333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428"/>
              </a:buClr>
              <a:buSzPts val="3200"/>
              <a:buChar char="•"/>
              <a:defRPr sz="3200">
                <a:solidFill>
                  <a:srgbClr val="18242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428"/>
              </a:buClr>
              <a:buSzPts val="2800"/>
              <a:buChar char="•"/>
              <a:defRPr sz="2800">
                <a:solidFill>
                  <a:srgbClr val="18242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428"/>
              </a:buClr>
              <a:buSzPts val="2400"/>
              <a:buChar char="•"/>
              <a:defRPr sz="2400">
                <a:solidFill>
                  <a:srgbClr val="18242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428"/>
              </a:buClr>
              <a:buSzPts val="2000"/>
              <a:buChar char="•"/>
              <a:defRPr sz="2000">
                <a:solidFill>
                  <a:srgbClr val="18242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428"/>
              </a:buClr>
              <a:buSzPts val="1800"/>
              <a:buChar char="•"/>
              <a:defRPr sz="1800">
                <a:solidFill>
                  <a:srgbClr val="18242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rgbClr val="289989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0" type="dt"/>
          </p:nvPr>
        </p:nvSpPr>
        <p:spPr>
          <a:xfrm>
            <a:off x="685800" y="6203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886200" y="62039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458200" y="6203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3000" u="none" cap="none" strike="noStrike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3000" u="none" cap="none" strike="noStrike">
              <a:solidFill>
                <a:srgbClr val="EDF2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  <a:defRPr b="1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838200" y="1870075"/>
            <a:ext cx="10515600" cy="333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F2EE"/>
              </a:buClr>
              <a:buSzPts val="3200"/>
              <a:buChar char="•"/>
              <a:defRPr sz="32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2800"/>
              <a:buChar char="•"/>
              <a:defRPr sz="28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2400"/>
              <a:buChar char="•"/>
              <a:defRPr sz="24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2000"/>
              <a:buChar char="•"/>
              <a:defRPr sz="20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1800"/>
              <a:buChar char="•"/>
              <a:defRPr sz="18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bg>
      <p:bgPr>
        <a:solidFill>
          <a:srgbClr val="003D3C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  <a:defRPr b="1">
                <a:solidFill>
                  <a:srgbClr val="EDF2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838200" y="1870075"/>
            <a:ext cx="10515600" cy="333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F2EE"/>
              </a:buClr>
              <a:buSzPts val="3200"/>
              <a:buChar char="•"/>
              <a:defRPr sz="32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2800"/>
              <a:buChar char="•"/>
              <a:defRPr sz="28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2400"/>
              <a:buChar char="•"/>
              <a:defRPr sz="24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2000"/>
              <a:buChar char="•"/>
              <a:defRPr sz="20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F2EE"/>
              </a:buClr>
              <a:buSzPts val="1800"/>
              <a:buChar char="•"/>
              <a:defRPr sz="18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bg>
      <p:bgPr>
        <a:solidFill>
          <a:srgbClr val="EDF2EE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1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0" y="0"/>
            <a:ext cx="8229601" cy="6858000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/>
          <p:nvPr>
            <p:ph type="ctrTitle"/>
          </p:nvPr>
        </p:nvSpPr>
        <p:spPr>
          <a:xfrm>
            <a:off x="914400" y="1276652"/>
            <a:ext cx="5420019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" type="subTitle"/>
          </p:nvPr>
        </p:nvSpPr>
        <p:spPr>
          <a:xfrm>
            <a:off x="914400" y="2872257"/>
            <a:ext cx="5483704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/>
        </p:nvSpPr>
        <p:spPr>
          <a:xfrm>
            <a:off x="914400" y="821871"/>
            <a:ext cx="5420019" cy="418576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b" bIns="73150" lIns="54850" spcFirstLastPara="1" rIns="54850" wrap="square" tIns="5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and Content">
  <p:cSld name="11_Title and Content">
    <p:bg>
      <p:bgPr>
        <a:solidFill>
          <a:srgbClr val="EDF2EE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0" y="0"/>
            <a:ext cx="8229601" cy="6858000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8"/>
          <p:cNvSpPr txBox="1"/>
          <p:nvPr>
            <p:ph type="ctrTitle"/>
          </p:nvPr>
        </p:nvSpPr>
        <p:spPr>
          <a:xfrm>
            <a:off x="914400" y="1276652"/>
            <a:ext cx="5420019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800"/>
              <a:buFont typeface="Montserrat ExtraBold"/>
              <a:buNone/>
              <a:defRPr sz="4400">
                <a:solidFill>
                  <a:srgbClr val="EDF2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" type="subTitle"/>
          </p:nvPr>
        </p:nvSpPr>
        <p:spPr>
          <a:xfrm>
            <a:off x="914400" y="2872257"/>
            <a:ext cx="5483704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2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/>
        </p:nvSpPr>
        <p:spPr>
          <a:xfrm>
            <a:off x="914400" y="821871"/>
            <a:ext cx="5420019" cy="418576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b" bIns="73150" lIns="54850" spcFirstLastPara="1" rIns="54850" wrap="square" tIns="5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bg>
      <p:bgPr>
        <a:solidFill>
          <a:srgbClr val="289989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1" i="0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0" y="0"/>
            <a:ext cx="8229601" cy="6858000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 txBox="1"/>
          <p:nvPr>
            <p:ph type="ctrTitle"/>
          </p:nvPr>
        </p:nvSpPr>
        <p:spPr>
          <a:xfrm>
            <a:off x="914400" y="1276652"/>
            <a:ext cx="5420019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800"/>
              <a:buFont typeface="Montserrat ExtraBold"/>
              <a:buNone/>
              <a:defRPr sz="4400">
                <a:solidFill>
                  <a:srgbClr val="EDF2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" type="subTitle"/>
          </p:nvPr>
        </p:nvSpPr>
        <p:spPr>
          <a:xfrm>
            <a:off x="914400" y="2872257"/>
            <a:ext cx="5483704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200">
                <a:solidFill>
                  <a:srgbClr val="EDF2E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/>
        </p:nvSpPr>
        <p:spPr>
          <a:xfrm>
            <a:off x="914400" y="821871"/>
            <a:ext cx="5420019" cy="418576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b" bIns="73150" lIns="54850" spcFirstLastPara="1" rIns="54850" wrap="square" tIns="5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2988" y="5209094"/>
            <a:ext cx="1886281" cy="156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rgbClr val="EDF2EE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0" y="2623718"/>
            <a:ext cx="12192000" cy="681037"/>
          </a:xfrm>
          <a:prstGeom prst="rect">
            <a:avLst/>
          </a:prstGeom>
          <a:solidFill>
            <a:srgbClr val="2899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262371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/>
          <p:nvPr>
            <p:ph type="title"/>
          </p:nvPr>
        </p:nvSpPr>
        <p:spPr>
          <a:xfrm>
            <a:off x="283027" y="3921873"/>
            <a:ext cx="88133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428"/>
              </a:buClr>
              <a:buSzPts val="4400"/>
              <a:buFont typeface="Montserrat"/>
              <a:buNone/>
              <a:defRPr b="1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3000" u="none" cap="none" strike="noStrike">
                <a:solidFill>
                  <a:srgbClr val="003D3C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3000" u="none" cap="none" strike="noStrike">
              <a:solidFill>
                <a:srgbClr val="003D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7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gif"/><Relationship Id="rId4" Type="http://schemas.openxmlformats.org/officeDocument/2006/relationships/image" Target="../media/image52.png"/><Relationship Id="rId9" Type="http://schemas.openxmlformats.org/officeDocument/2006/relationships/image" Target="../media/image1.png"/><Relationship Id="rId5" Type="http://schemas.openxmlformats.org/officeDocument/2006/relationships/image" Target="../media/image48.png"/><Relationship Id="rId6" Type="http://schemas.openxmlformats.org/officeDocument/2006/relationships/image" Target="../media/image24.png"/><Relationship Id="rId7" Type="http://schemas.openxmlformats.org/officeDocument/2006/relationships/image" Target="../media/image8.png"/><Relationship Id="rId8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gif"/><Relationship Id="rId4" Type="http://schemas.openxmlformats.org/officeDocument/2006/relationships/image" Target="../media/image50.png"/><Relationship Id="rId5" Type="http://schemas.openxmlformats.org/officeDocument/2006/relationships/hyperlink" Target="https://arxiv.org/abs/2308.00377" TargetMode="External"/><Relationship Id="rId6" Type="http://schemas.openxmlformats.org/officeDocument/2006/relationships/image" Target="../media/image47.png"/><Relationship Id="rId7" Type="http://schemas.openxmlformats.org/officeDocument/2006/relationships/hyperlink" Target="https://github.com/DLR-RM/shape-completion" TargetMode="External"/><Relationship Id="rId8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46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5" Type="http://schemas.openxmlformats.org/officeDocument/2006/relationships/image" Target="../media/image62.png"/><Relationship Id="rId6" Type="http://schemas.openxmlformats.org/officeDocument/2006/relationships/image" Target="../media/image61.png"/><Relationship Id="rId7" Type="http://schemas.openxmlformats.org/officeDocument/2006/relationships/image" Target="../media/image54.png"/><Relationship Id="rId8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11.png"/><Relationship Id="rId13" Type="http://schemas.openxmlformats.org/officeDocument/2006/relationships/image" Target="../media/image1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hyperlink" Target="https://avg.is.mpg.de/publications/occupancy-networks" TargetMode="External"/><Relationship Id="rId9" Type="http://schemas.openxmlformats.org/officeDocument/2006/relationships/image" Target="../media/image14.png"/><Relationship Id="rId5" Type="http://schemas.openxmlformats.org/officeDocument/2006/relationships/hyperlink" Target="https://is.mpg.de/publications/peng2020eccv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8.png"/><Relationship Id="rId13" Type="http://schemas.openxmlformats.org/officeDocument/2006/relationships/image" Target="../media/image1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hyperlink" Target="https://avg.is.mpg.de/publications/occupancy-networks" TargetMode="External"/><Relationship Id="rId9" Type="http://schemas.openxmlformats.org/officeDocument/2006/relationships/image" Target="../media/image11.png"/><Relationship Id="rId5" Type="http://schemas.openxmlformats.org/officeDocument/2006/relationships/hyperlink" Target="https://is.mpg.de/publications/peng2020eccv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51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36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gif"/><Relationship Id="rId4" Type="http://schemas.openxmlformats.org/officeDocument/2006/relationships/image" Target="../media/image54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31.png"/><Relationship Id="rId7" Type="http://schemas.openxmlformats.org/officeDocument/2006/relationships/image" Target="../media/image17.pn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title"/>
          </p:nvPr>
        </p:nvSpPr>
        <p:spPr>
          <a:xfrm>
            <a:off x="484908" y="664283"/>
            <a:ext cx="881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428"/>
              </a:buClr>
              <a:buSzPts val="4400"/>
              <a:buFont typeface="Montserrat"/>
              <a:buNone/>
            </a:pPr>
            <a:r>
              <a:rPr lang="en-US" sz="4000"/>
              <a:t>Shape Completion with Prediction of Uncertain Regions</a:t>
            </a:r>
            <a:endParaRPr sz="4000"/>
          </a:p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484900" y="1989848"/>
            <a:ext cx="8813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428"/>
              </a:buClr>
              <a:buSzPts val="3200"/>
              <a:buNone/>
            </a:pPr>
            <a:r>
              <a:rPr lang="en-US" sz="2400"/>
              <a:t>Matthias Humt, Dominik Winkelbauer and Ulrich Hillenbrand</a:t>
            </a:r>
            <a:endParaRPr b="1" sz="2400"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900" y="2438950"/>
            <a:ext cx="4939077" cy="148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" name="Google Shape;235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Approach 1: Gradient Threshold</a:t>
            </a:r>
            <a:endParaRPr/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66263"/>
            <a:ext cx="3307763" cy="330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7713" y="1466263"/>
            <a:ext cx="3307763" cy="330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46563" y="1793075"/>
            <a:ext cx="2654175" cy="265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/>
        </p:nvSpPr>
        <p:spPr>
          <a:xfrm>
            <a:off x="7536300" y="4500475"/>
            <a:ext cx="33603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predicted </a:t>
            </a: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uncertain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957553" y="4500475"/>
            <a:ext cx="2357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 truth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4209125" y="4500475"/>
            <a:ext cx="299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predicted </a:t>
            </a:r>
            <a:r>
              <a:rPr b="1" lang="en-US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occupied</a:t>
            </a:r>
            <a:endParaRPr b="1" sz="24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\tau_{\mathrm{min}}&lt;\tau_{\mathrm{max}}\leq\tau_{\mathrm{occ}}" id="242" name="Google Shape;242;p22" title="MathEquation,#fffff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0498" y="5044107"/>
            <a:ext cx="356123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tau_{\mathrm{occ}}=0.5" id="243" name="Google Shape;243;p22" title="MathEquation,#fffff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1814" y="5044099"/>
            <a:ext cx="1789836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3000">
                <a:solidFill>
                  <a:srgbClr val="182428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3000">
              <a:solidFill>
                <a:srgbClr val="1824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Approach 1: Gradient Threshold</a:t>
            </a:r>
            <a:endParaRPr/>
          </a:p>
        </p:txBody>
      </p:sp>
      <p:grpSp>
        <p:nvGrpSpPr>
          <p:cNvPr id="251" name="Google Shape;251;p23"/>
          <p:cNvGrpSpPr/>
          <p:nvPr/>
        </p:nvGrpSpPr>
        <p:grpSpPr>
          <a:xfrm>
            <a:off x="838189" y="1589188"/>
            <a:ext cx="3586800" cy="3610188"/>
            <a:chOff x="761989" y="1589188"/>
            <a:chExt cx="3586800" cy="3610188"/>
          </a:xfrm>
        </p:grpSpPr>
        <p:pic>
          <p:nvPicPr>
            <p:cNvPr id="252" name="Google Shape;252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8188" y="1589188"/>
              <a:ext cx="2686800" cy="268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3"/>
            <p:cNvSpPr txBox="1"/>
            <p:nvPr/>
          </p:nvSpPr>
          <p:spPr>
            <a:xfrm>
              <a:off x="761989" y="4275975"/>
              <a:ext cx="3586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a: 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predicted 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occupancy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probability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23"/>
          <p:cNvGrpSpPr/>
          <p:nvPr/>
        </p:nvGrpSpPr>
        <p:grpSpPr>
          <a:xfrm>
            <a:off x="2027675" y="1589188"/>
            <a:ext cx="8289030" cy="4439687"/>
            <a:chOff x="1951475" y="1589188"/>
            <a:chExt cx="8289030" cy="4439687"/>
          </a:xfrm>
        </p:grpSpPr>
        <p:pic>
          <p:nvPicPr>
            <p:cNvPr descr="\forall q\in\mathcal{Q}:\ \parallel\nabla_q\sum_{i=1}^N\hat{y}_i\parallel&lt;\frac{1}{\vert\mathcal{Q}\vert}\sum_{q\in\mathcal{Q}}\parallel\nabla_q\sum_{i=1}^N\hat{y}_i\parallel" id="255" name="Google Shape;255;p23" title="MathEquation,#ffffff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51475" y="5376125"/>
              <a:ext cx="8289030" cy="652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24912" y="1589188"/>
              <a:ext cx="2675144" cy="268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23"/>
            <p:cNvSpPr txBox="1"/>
            <p:nvPr/>
          </p:nvSpPr>
          <p:spPr>
            <a:xfrm>
              <a:off x="4352475" y="4276000"/>
              <a:ext cx="3072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b: gradient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magnitude of (a) w.r.t. the query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23"/>
          <p:cNvSpPr txBox="1"/>
          <p:nvPr/>
        </p:nvSpPr>
        <p:spPr>
          <a:xfrm>
            <a:off x="3570900" y="2378463"/>
            <a:ext cx="85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⋂</a:t>
            </a:r>
            <a:endParaRPr b="1"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3"/>
          <p:cNvSpPr txBox="1"/>
          <p:nvPr/>
        </p:nvSpPr>
        <p:spPr>
          <a:xfrm>
            <a:off x="7295250" y="2070683"/>
            <a:ext cx="854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b="1" sz="1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0" name="Google Shape;260;p23"/>
          <p:cNvGrpSpPr/>
          <p:nvPr/>
        </p:nvGrpSpPr>
        <p:grpSpPr>
          <a:xfrm>
            <a:off x="7889038" y="1471338"/>
            <a:ext cx="3307763" cy="3728062"/>
            <a:chOff x="7812838" y="1471338"/>
            <a:chExt cx="3307763" cy="3728062"/>
          </a:xfrm>
        </p:grpSpPr>
        <p:sp>
          <p:nvSpPr>
            <p:cNvPr id="261" name="Google Shape;261;p23"/>
            <p:cNvSpPr txBox="1"/>
            <p:nvPr/>
          </p:nvSpPr>
          <p:spPr>
            <a:xfrm>
              <a:off x="8051850" y="4276000"/>
              <a:ext cx="289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c: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shape completion &amp; uncertain region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" name="Google Shape;262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12838" y="1471338"/>
              <a:ext cx="3307763" cy="33077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3" name="Google Shape;26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03D3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Approach 2: </a:t>
            </a:r>
            <a:r>
              <a:rPr lang="en-US"/>
              <a:t>Additional Label</a:t>
            </a:r>
            <a:endParaRPr/>
          </a:p>
        </p:txBody>
      </p:sp>
      <p:pic>
        <p:nvPicPr>
          <p:cNvPr id="270" name="Google Shape;27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97013"/>
            <a:ext cx="3307763" cy="330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 txBox="1"/>
          <p:nvPr/>
        </p:nvSpPr>
        <p:spPr>
          <a:xfrm>
            <a:off x="2219053" y="4433750"/>
            <a:ext cx="2357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virtual camera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" name="Google Shape;272;p24"/>
          <p:cNvGrpSpPr/>
          <p:nvPr/>
        </p:nvGrpSpPr>
        <p:grpSpPr>
          <a:xfrm>
            <a:off x="4337712" y="1497013"/>
            <a:ext cx="6807276" cy="3787762"/>
            <a:chOff x="4337713" y="1497013"/>
            <a:chExt cx="6807276" cy="3787762"/>
          </a:xfrm>
        </p:grpSpPr>
        <p:pic>
          <p:nvPicPr>
            <p:cNvPr id="273" name="Google Shape;27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37713" y="1497013"/>
              <a:ext cx="3307763" cy="3307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37225" y="1497013"/>
              <a:ext cx="3307763" cy="3307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24"/>
            <p:cNvSpPr txBox="1"/>
            <p:nvPr/>
          </p:nvSpPr>
          <p:spPr>
            <a:xfrm>
              <a:off x="5341200" y="4728575"/>
              <a:ext cx="15096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side  view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4"/>
            <p:cNvSpPr txBox="1"/>
            <p:nvPr/>
          </p:nvSpPr>
          <p:spPr>
            <a:xfrm>
              <a:off x="8844774" y="4728575"/>
              <a:ext cx="12927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top view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24"/>
          <p:cNvGrpSpPr/>
          <p:nvPr/>
        </p:nvGrpSpPr>
        <p:grpSpPr>
          <a:xfrm>
            <a:off x="4144318" y="5381613"/>
            <a:ext cx="3694546" cy="558800"/>
            <a:chOff x="4144318" y="5381613"/>
            <a:chExt cx="3694546" cy="558800"/>
          </a:xfrm>
        </p:grpSpPr>
        <p:pic>
          <p:nvPicPr>
            <p:cNvPr descr="f_\theta:\mathcal{X}\times\mathbb{R}^3\rightarrow[\ ,1,\ ]" id="278" name="Google Shape;278;p24" title="MathEquation,#ffffff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44318" y="5381613"/>
              <a:ext cx="3694546" cy="55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0" id="279" name="Google Shape;279;p24" title="MathEquation,#8a8a8a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904929" y="5476875"/>
              <a:ext cx="208816" cy="368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" id="280" name="Google Shape;280;p24" title="MathEquation,#ff1a1a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538900" y="5466013"/>
              <a:ext cx="221124" cy="3900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24"/>
          <p:cNvSpPr txBox="1"/>
          <p:nvPr/>
        </p:nvSpPr>
        <p:spPr>
          <a:xfrm>
            <a:off x="838203" y="3582400"/>
            <a:ext cx="2357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rotations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9" name="Google Shape;289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Experiments</a:t>
            </a:r>
            <a:endParaRPr/>
          </a:p>
        </p:txBody>
      </p:sp>
      <p:sp>
        <p:nvSpPr>
          <p:cNvPr id="290" name="Google Shape;290;p25"/>
          <p:cNvSpPr txBox="1"/>
          <p:nvPr>
            <p:ph idx="1" type="body"/>
          </p:nvPr>
        </p:nvSpPr>
        <p:spPr>
          <a:xfrm>
            <a:off x="838200" y="1870075"/>
            <a:ext cx="10515600" cy="333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966"/>
              </a:buClr>
              <a:buSzPts val="3200"/>
              <a:buAutoNum type="arabicPeriod"/>
            </a:pPr>
            <a:r>
              <a:rPr b="1" lang="en-US">
                <a:solidFill>
                  <a:srgbClr val="FFD966"/>
                </a:solidFill>
              </a:rPr>
              <a:t>Novel View:</a:t>
            </a:r>
            <a:r>
              <a:rPr lang="en-US"/>
              <a:t> Generalize to new viewpoints of known object instances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3200"/>
              <a:buAutoNum type="arabicPeriod"/>
            </a:pPr>
            <a:r>
              <a:rPr b="1" lang="en-US">
                <a:solidFill>
                  <a:srgbClr val="F6B26B"/>
                </a:solidFill>
              </a:rPr>
              <a:t>Novel Instance:</a:t>
            </a:r>
            <a:r>
              <a:rPr lang="en-US"/>
              <a:t> Generalize to new instances of a known class</a:t>
            </a:r>
            <a:endParaRPr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200"/>
              <a:buAutoNum type="arabicPeriod"/>
            </a:pPr>
            <a:r>
              <a:rPr b="1" lang="en-US">
                <a:solidFill>
                  <a:srgbClr val="E06666"/>
                </a:solidFill>
              </a:rPr>
              <a:t>Sim2Real:</a:t>
            </a:r>
            <a:r>
              <a:rPr lang="en-US"/>
              <a:t> Generalize from simulated to real data</a:t>
            </a:r>
            <a:endParaRPr/>
          </a:p>
        </p:txBody>
      </p:sp>
      <p:pic>
        <p:nvPicPr>
          <p:cNvPr id="291" name="Google Shape;2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/>
          <p:nvPr>
            <p:ph idx="12" type="sldNum"/>
          </p:nvPr>
        </p:nvSpPr>
        <p:spPr>
          <a:xfrm>
            <a:off x="8629450" y="63500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30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26"/>
          <p:cNvSpPr txBox="1"/>
          <p:nvPr>
            <p:ph type="ctrTitle"/>
          </p:nvPr>
        </p:nvSpPr>
        <p:spPr>
          <a:xfrm>
            <a:off x="914400" y="1276650"/>
            <a:ext cx="5767500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800"/>
              <a:buFont typeface="Montserrat ExtraBold"/>
              <a:buNone/>
            </a:pPr>
            <a:r>
              <a:rPr lang="en-US"/>
              <a:t>Evaluation: Metrics</a:t>
            </a:r>
            <a:endParaRPr/>
          </a:p>
        </p:txBody>
      </p:sp>
      <p:grpSp>
        <p:nvGrpSpPr>
          <p:cNvPr id="298" name="Google Shape;298;p26"/>
          <p:cNvGrpSpPr/>
          <p:nvPr/>
        </p:nvGrpSpPr>
        <p:grpSpPr>
          <a:xfrm>
            <a:off x="8346525" y="1845075"/>
            <a:ext cx="3713100" cy="3997700"/>
            <a:chOff x="8346525" y="1430150"/>
            <a:chExt cx="3713100" cy="3997700"/>
          </a:xfrm>
        </p:grpSpPr>
        <p:sp>
          <p:nvSpPr>
            <p:cNvPr id="299" name="Google Shape;299;p26"/>
            <p:cNvSpPr/>
            <p:nvPr/>
          </p:nvSpPr>
          <p:spPr>
            <a:xfrm>
              <a:off x="8346525" y="1967050"/>
              <a:ext cx="3713100" cy="3460800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0" name="Google Shape;30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173877" y="2927753"/>
              <a:ext cx="2739672" cy="1628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6"/>
            <p:cNvSpPr txBox="1"/>
            <p:nvPr/>
          </p:nvSpPr>
          <p:spPr>
            <a:xfrm>
              <a:off x="8810475" y="1430150"/>
              <a:ext cx="278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confusion matrix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2" name="Google Shape;302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3700" y="2326825"/>
              <a:ext cx="1922441" cy="283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6"/>
            <p:cNvPicPr preferRelativeResize="0"/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9173877" y="2927753"/>
              <a:ext cx="2739672" cy="1628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6"/>
            <p:cNvSpPr txBox="1"/>
            <p:nvPr/>
          </p:nvSpPr>
          <p:spPr>
            <a:xfrm>
              <a:off x="10793375" y="2371550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6"/>
            <p:cNvSpPr txBox="1"/>
            <p:nvPr/>
          </p:nvSpPr>
          <p:spPr>
            <a:xfrm>
              <a:off x="9533350" y="3419338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TP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6"/>
            <p:cNvSpPr txBox="1"/>
            <p:nvPr/>
          </p:nvSpPr>
          <p:spPr>
            <a:xfrm>
              <a:off x="10793375" y="3463800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6"/>
            <p:cNvSpPr txBox="1"/>
            <p:nvPr/>
          </p:nvSpPr>
          <p:spPr>
            <a:xfrm>
              <a:off x="9533350" y="2371550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6"/>
            <p:cNvSpPr txBox="1"/>
            <p:nvPr/>
          </p:nvSpPr>
          <p:spPr>
            <a:xfrm>
              <a:off x="8453725" y="4600788"/>
              <a:ext cx="19224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351C75"/>
                  </a:solidFill>
                  <a:latin typeface="Calibri"/>
                  <a:ea typeface="Calibri"/>
                  <a:cs typeface="Calibri"/>
                  <a:sym typeface="Calibri"/>
                </a:rPr>
                <a:t>ground truth</a:t>
              </a:r>
              <a:endParaRPr b="1" sz="240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6"/>
            <p:cNvSpPr txBox="1"/>
            <p:nvPr/>
          </p:nvSpPr>
          <p:spPr>
            <a:xfrm>
              <a:off x="10376150" y="4020000"/>
              <a:ext cx="15375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prediction</a:t>
              </a:r>
              <a:endParaRPr b="1" sz="24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6"/>
          <p:cNvGrpSpPr/>
          <p:nvPr/>
        </p:nvGrpSpPr>
        <p:grpSpPr>
          <a:xfrm>
            <a:off x="1694000" y="5766575"/>
            <a:ext cx="6270300" cy="554100"/>
            <a:chOff x="1694000" y="5766575"/>
            <a:chExt cx="6270300" cy="554100"/>
          </a:xfrm>
        </p:grpSpPr>
        <p:sp>
          <p:nvSpPr>
            <p:cNvPr id="311" name="Google Shape;311;p26"/>
            <p:cNvSpPr/>
            <p:nvPr/>
          </p:nvSpPr>
          <p:spPr>
            <a:xfrm>
              <a:off x="1694000" y="5892725"/>
              <a:ext cx="603600" cy="3018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6"/>
            <p:cNvSpPr txBox="1"/>
            <p:nvPr/>
          </p:nvSpPr>
          <p:spPr>
            <a:xfrm>
              <a:off x="2297600" y="5766575"/>
              <a:ext cx="5666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harmonic mean between precision &amp; recall</a:t>
              </a:r>
              <a:endParaRPr/>
            </a:p>
          </p:txBody>
        </p:sp>
      </p:grpSp>
      <p:pic>
        <p:nvPicPr>
          <p:cNvPr descr="\mathrm{IoU} = \frac{\text{TP} + \text{TN}}{\text{TP} + \text{TN} + \text{FP} + \text{FN}}" id="313" name="Google Shape;313;p26" title="MathEquation,#fffff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2079923"/>
            <a:ext cx="2605128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rm{Precision} = \frac{\text{TP}}{\text{TP} + \text{FP}}" id="314" name="Google Shape;314;p26" title="MathEquation,#fffff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4" y="2851457"/>
            <a:ext cx="25400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rm{Recall} = \frac{\text{TP}}{\text{TP} + \text{FN}}" id="315" name="Google Shape;315;p26" title="MathEquation,#fffff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408" y="3623007"/>
            <a:ext cx="2152542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rm{F1} = \frac{2\times\mathrm{Precision}\times\mathrm{Recall}}{\mathrm{Precision}+\mathrm{Recall}}" id="316" name="Google Shape;316;p26" title="MathEquation,#fffff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400" y="4431725"/>
            <a:ext cx="3602836" cy="6350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7" name="Google Shape;317;p26"/>
          <p:cNvSpPr txBox="1"/>
          <p:nvPr/>
        </p:nvSpPr>
        <p:spPr>
          <a:xfrm>
            <a:off x="8242500" y="182775"/>
            <a:ext cx="3713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FN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false negative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FP: false positive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TN: true negative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TP: true 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positive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\mathrm{F1} = \frac{2\times\mathrm{Precision}\times\mathrm{Recall}}{\mathrm{Precision}+\mathrm{Recall}}" id="318" name="Google Shape;318;p26" title="MathEquation,#fffff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400" y="4431725"/>
            <a:ext cx="3602836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 txBox="1"/>
          <p:nvPr>
            <p:ph idx="12" type="sldNum"/>
          </p:nvPr>
        </p:nvSpPr>
        <p:spPr>
          <a:xfrm>
            <a:off x="8629450" y="63500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30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27"/>
          <p:cNvSpPr txBox="1"/>
          <p:nvPr>
            <p:ph type="ctrTitle"/>
          </p:nvPr>
        </p:nvSpPr>
        <p:spPr>
          <a:xfrm>
            <a:off x="914400" y="1276650"/>
            <a:ext cx="6207600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800"/>
              <a:buFont typeface="Montserrat ExtraBold"/>
              <a:buNone/>
            </a:pPr>
            <a:r>
              <a:rPr lang="en-US"/>
              <a:t>Evaluation: Grasping</a:t>
            </a:r>
            <a:endParaRPr/>
          </a:p>
        </p:txBody>
      </p:sp>
      <p:grpSp>
        <p:nvGrpSpPr>
          <p:cNvPr id="326" name="Google Shape;326;p27"/>
          <p:cNvGrpSpPr/>
          <p:nvPr/>
        </p:nvGrpSpPr>
        <p:grpSpPr>
          <a:xfrm>
            <a:off x="914388" y="2277275"/>
            <a:ext cx="6702834" cy="635005"/>
            <a:chOff x="914388" y="2277275"/>
            <a:chExt cx="6702834" cy="635005"/>
          </a:xfrm>
        </p:grpSpPr>
        <p:pic>
          <p:nvPicPr>
            <p:cNvPr descr="\mathrm{GCR} = \frac{\text{FN}_{\rm occ} + \text{FN}_{\rm unc}}{\text{TP}_{\rm occ} + \text{FN}_{\rm occ} + \text{TP}_{\rm unc} + \text{FN}_{\rm unc}}" id="327" name="Google Shape;327;p27" title="MathEquation,#ffffff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68738" y="2277280"/>
              <a:ext cx="3848484" cy="63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27"/>
            <p:cNvSpPr txBox="1"/>
            <p:nvPr/>
          </p:nvSpPr>
          <p:spPr>
            <a:xfrm>
              <a:off x="914388" y="2277275"/>
              <a:ext cx="278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Grasp Collision Risk: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7"/>
          <p:cNvGrpSpPr/>
          <p:nvPr/>
        </p:nvGrpSpPr>
        <p:grpSpPr>
          <a:xfrm>
            <a:off x="914388" y="3355575"/>
            <a:ext cx="5320392" cy="635013"/>
            <a:chOff x="914388" y="3355575"/>
            <a:chExt cx="5320392" cy="635013"/>
          </a:xfrm>
        </p:grpSpPr>
        <p:pic>
          <p:nvPicPr>
            <p:cNvPr descr="\mathrm{GMR} = \frac{\text{FP}_{\rm occ}}{\text{FP}_{\rm occ} + \text{TP}_{\rm occ}}" id="330" name="Google Shape;330;p27" title="MathEquation,#ffffff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68759" y="3355588"/>
              <a:ext cx="2466020" cy="63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27"/>
            <p:cNvSpPr txBox="1"/>
            <p:nvPr/>
          </p:nvSpPr>
          <p:spPr>
            <a:xfrm>
              <a:off x="914388" y="3355575"/>
              <a:ext cx="278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Grasp Miss Risk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7"/>
          <p:cNvGrpSpPr/>
          <p:nvPr/>
        </p:nvGrpSpPr>
        <p:grpSpPr>
          <a:xfrm>
            <a:off x="914402" y="4433925"/>
            <a:ext cx="5570936" cy="635009"/>
            <a:chOff x="914402" y="4433925"/>
            <a:chExt cx="5570936" cy="635009"/>
          </a:xfrm>
        </p:grpSpPr>
        <p:pic>
          <p:nvPicPr>
            <p:cNvPr descr="\mathrm{GER} = \frac{\vert\mathcal{FP}_{\rm occ}\cup\mathcal{FP}_{\rm unc}\vert}{\text{FP}_{\rm occ} + \text{TN}_{\rm occ}}" id="333" name="Google Shape;333;p27" title="MathEquation,#ffffff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68759" y="4433934"/>
              <a:ext cx="2716578" cy="63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27"/>
            <p:cNvSpPr txBox="1"/>
            <p:nvPr/>
          </p:nvSpPr>
          <p:spPr>
            <a:xfrm>
              <a:off x="914402" y="4433925"/>
              <a:ext cx="3142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Grasp Exclusion Risk: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27"/>
          <p:cNvSpPr txBox="1"/>
          <p:nvPr/>
        </p:nvSpPr>
        <p:spPr>
          <a:xfrm>
            <a:off x="8234100" y="921675"/>
            <a:ext cx="3713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i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occ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occupied space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i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unc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uncertain space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27"/>
          <p:cNvGrpSpPr/>
          <p:nvPr/>
        </p:nvGrpSpPr>
        <p:grpSpPr>
          <a:xfrm>
            <a:off x="8346525" y="1845075"/>
            <a:ext cx="3713100" cy="3997700"/>
            <a:chOff x="8346525" y="1430150"/>
            <a:chExt cx="3713100" cy="3997700"/>
          </a:xfrm>
        </p:grpSpPr>
        <p:sp>
          <p:nvSpPr>
            <p:cNvPr id="337" name="Google Shape;337;p27"/>
            <p:cNvSpPr/>
            <p:nvPr/>
          </p:nvSpPr>
          <p:spPr>
            <a:xfrm>
              <a:off x="8346525" y="1967050"/>
              <a:ext cx="3713100" cy="3460800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8" name="Google Shape;338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173877" y="2927753"/>
              <a:ext cx="2739672" cy="1628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7"/>
            <p:cNvSpPr txBox="1"/>
            <p:nvPr/>
          </p:nvSpPr>
          <p:spPr>
            <a:xfrm>
              <a:off x="8810475" y="1430150"/>
              <a:ext cx="278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confusion matrix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0" name="Google Shape;340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453700" y="2326825"/>
              <a:ext cx="1922441" cy="283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7"/>
            <p:cNvPicPr preferRelativeResize="0"/>
            <p:nvPr/>
          </p:nvPicPr>
          <p:blipFill>
            <a:blip r:embed="rId6">
              <a:alphaModFix amt="60000"/>
            </a:blip>
            <a:stretch>
              <a:fillRect/>
            </a:stretch>
          </p:blipFill>
          <p:spPr>
            <a:xfrm>
              <a:off x="9173877" y="2927753"/>
              <a:ext cx="2739672" cy="1628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27"/>
            <p:cNvSpPr txBox="1"/>
            <p:nvPr/>
          </p:nvSpPr>
          <p:spPr>
            <a:xfrm>
              <a:off x="10793375" y="2371550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7"/>
            <p:cNvSpPr txBox="1"/>
            <p:nvPr/>
          </p:nvSpPr>
          <p:spPr>
            <a:xfrm>
              <a:off x="9533350" y="3419338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TP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7"/>
            <p:cNvSpPr txBox="1"/>
            <p:nvPr/>
          </p:nvSpPr>
          <p:spPr>
            <a:xfrm>
              <a:off x="10793375" y="3463800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FP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7"/>
            <p:cNvSpPr txBox="1"/>
            <p:nvPr/>
          </p:nvSpPr>
          <p:spPr>
            <a:xfrm>
              <a:off x="9533350" y="2371550"/>
              <a:ext cx="535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7"/>
            <p:cNvSpPr txBox="1"/>
            <p:nvPr/>
          </p:nvSpPr>
          <p:spPr>
            <a:xfrm>
              <a:off x="8453725" y="4600788"/>
              <a:ext cx="19224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351C75"/>
                  </a:solidFill>
                  <a:latin typeface="Calibri"/>
                  <a:ea typeface="Calibri"/>
                  <a:cs typeface="Calibri"/>
                  <a:sym typeface="Calibri"/>
                </a:rPr>
                <a:t>ground truth</a:t>
              </a:r>
              <a:endParaRPr b="1" sz="240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7"/>
            <p:cNvSpPr txBox="1"/>
            <p:nvPr/>
          </p:nvSpPr>
          <p:spPr>
            <a:xfrm>
              <a:off x="10376150" y="4020000"/>
              <a:ext cx="15375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prediction</a:t>
              </a:r>
              <a:endParaRPr b="1" sz="24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" name="Google Shape;34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5" name="Google Shape;355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Evaluation: Grasping</a:t>
            </a:r>
            <a:endParaRPr/>
          </a:p>
        </p:txBody>
      </p:sp>
      <p:grpSp>
        <p:nvGrpSpPr>
          <p:cNvPr id="356" name="Google Shape;356;p28"/>
          <p:cNvGrpSpPr/>
          <p:nvPr/>
        </p:nvGrpSpPr>
        <p:grpSpPr>
          <a:xfrm>
            <a:off x="1925825" y="1386025"/>
            <a:ext cx="3544500" cy="3640475"/>
            <a:chOff x="2002025" y="1386025"/>
            <a:chExt cx="3544500" cy="3640475"/>
          </a:xfrm>
        </p:grpSpPr>
        <p:pic>
          <p:nvPicPr>
            <p:cNvPr id="357" name="Google Shape;357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71050" y="1386025"/>
              <a:ext cx="3006450" cy="3000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28"/>
            <p:cNvSpPr txBox="1"/>
            <p:nvPr/>
          </p:nvSpPr>
          <p:spPr>
            <a:xfrm>
              <a:off x="2002025" y="4472400"/>
              <a:ext cx="3544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DB0000"/>
                  </a:solidFill>
                  <a:latin typeface="Calibri"/>
                  <a:ea typeface="Calibri"/>
                  <a:cs typeface="Calibri"/>
                  <a:sym typeface="Calibri"/>
                </a:rPr>
                <a:t>ignoring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uncertain region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8"/>
          <p:cNvGrpSpPr/>
          <p:nvPr/>
        </p:nvGrpSpPr>
        <p:grpSpPr>
          <a:xfrm>
            <a:off x="6512075" y="1233513"/>
            <a:ext cx="4050600" cy="3792987"/>
            <a:chOff x="6588275" y="1233513"/>
            <a:chExt cx="4050600" cy="3792987"/>
          </a:xfrm>
        </p:grpSpPr>
        <p:pic>
          <p:nvPicPr>
            <p:cNvPr id="360" name="Google Shape;360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06200" y="1233513"/>
              <a:ext cx="2614750" cy="330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28"/>
            <p:cNvSpPr txBox="1"/>
            <p:nvPr/>
          </p:nvSpPr>
          <p:spPr>
            <a:xfrm>
              <a:off x="6588275" y="4472400"/>
              <a:ext cx="4050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289989"/>
                  </a:solidFill>
                  <a:latin typeface="Calibri"/>
                  <a:ea typeface="Calibri"/>
                  <a:cs typeface="Calibri"/>
                  <a:sym typeface="Calibri"/>
                </a:rPr>
                <a:t>considering</a:t>
              </a: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uncertain region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8"/>
          <p:cNvSpPr txBox="1"/>
          <p:nvPr/>
        </p:nvSpPr>
        <p:spPr>
          <a:xfrm>
            <a:off x="1925825" y="5077325"/>
            <a:ext cx="10195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lt1"/>
                </a:solidFill>
              </a:rPr>
              <a:t>Improved Epsilon Quality</a:t>
            </a:r>
            <a:r>
              <a:rPr b="1" lang="en-US" sz="2400">
                <a:solidFill>
                  <a:schemeClr val="lt1"/>
                </a:solidFill>
              </a:rPr>
              <a:t> metric (IEQ): </a:t>
            </a:r>
            <a:r>
              <a:rPr b="1" i="1" lang="en-US" sz="2400">
                <a:solidFill>
                  <a:schemeClr val="lt1"/>
                </a:solidFill>
              </a:rPr>
              <a:t>“The m</a:t>
            </a:r>
            <a:r>
              <a:rPr b="1" i="1" lang="en-US" sz="2400">
                <a:solidFill>
                  <a:schemeClr val="lt1"/>
                </a:solidFill>
              </a:rPr>
              <a:t>inimal external force applied to the ground truth object mesh that would break the grasp.”</a:t>
            </a:r>
            <a:endParaRPr b="1" i="1" sz="2400">
              <a:solidFill>
                <a:schemeClr val="lt1"/>
              </a:solidFill>
            </a:endParaRPr>
          </a:p>
        </p:txBody>
      </p:sp>
      <p:sp>
        <p:nvSpPr>
          <p:cNvPr id="363" name="Google Shape;363;p28"/>
          <p:cNvSpPr txBox="1"/>
          <p:nvPr/>
        </p:nvSpPr>
        <p:spPr>
          <a:xfrm>
            <a:off x="5499600" y="5848325"/>
            <a:ext cx="669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89989"/>
                </a:solidFill>
              </a:rPr>
              <a:t>[3] Winkelbauer et al.: A two-stage learning architecture that generates high-quality grasps for a multi-fingered hand</a:t>
            </a:r>
            <a:endParaRPr sz="1000">
              <a:solidFill>
                <a:srgbClr val="289989"/>
              </a:solidFill>
            </a:endParaRPr>
          </a:p>
        </p:txBody>
      </p:sp>
      <p:pic>
        <p:nvPicPr>
          <p:cNvPr id="364" name="Google Shape;3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Results: Novel View &amp; Instance</a:t>
            </a:r>
            <a:endParaRPr/>
          </a:p>
        </p:txBody>
      </p:sp>
      <p:pic>
        <p:nvPicPr>
          <p:cNvPr id="372" name="Google Shape;372;p2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00" y="1690825"/>
            <a:ext cx="5479824" cy="33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9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8525" y="1690825"/>
            <a:ext cx="6028674" cy="338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9"/>
          <p:cNvSpPr txBox="1"/>
          <p:nvPr/>
        </p:nvSpPr>
        <p:spPr>
          <a:xfrm>
            <a:off x="11265894" y="5616300"/>
            <a:ext cx="926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*ours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29"/>
          <p:cNvCxnSpPr/>
          <p:nvPr/>
        </p:nvCxnSpPr>
        <p:spPr>
          <a:xfrm rot="10800000">
            <a:off x="6281175" y="3236175"/>
            <a:ext cx="4800" cy="873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6" name="Google Shape;376;p29"/>
          <p:cNvCxnSpPr/>
          <p:nvPr/>
        </p:nvCxnSpPr>
        <p:spPr>
          <a:xfrm rot="10800000">
            <a:off x="769900" y="3236175"/>
            <a:ext cx="4800" cy="873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77" name="Google Shape;37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9"/>
          <p:cNvSpPr txBox="1"/>
          <p:nvPr/>
        </p:nvSpPr>
        <p:spPr>
          <a:xfrm>
            <a:off x="1702612" y="5079175"/>
            <a:ext cx="2832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F1-Score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9"/>
          <p:cNvSpPr txBox="1"/>
          <p:nvPr/>
        </p:nvSpPr>
        <p:spPr>
          <a:xfrm>
            <a:off x="7456874" y="5079175"/>
            <a:ext cx="2832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F1-Score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Results: Novel View Grasping</a:t>
            </a:r>
            <a:endParaRPr/>
          </a:p>
        </p:txBody>
      </p:sp>
      <p:pic>
        <p:nvPicPr>
          <p:cNvPr id="387" name="Google Shape;387;p3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75" y="1706589"/>
            <a:ext cx="5571150" cy="344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0126" y="1706576"/>
            <a:ext cx="5571150" cy="344484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0"/>
          <p:cNvSpPr txBox="1"/>
          <p:nvPr/>
        </p:nvSpPr>
        <p:spPr>
          <a:xfrm>
            <a:off x="11265894" y="5616300"/>
            <a:ext cx="926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*ours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0"/>
          <p:cNvSpPr txBox="1"/>
          <p:nvPr/>
        </p:nvSpPr>
        <p:spPr>
          <a:xfrm>
            <a:off x="1686874" y="5151425"/>
            <a:ext cx="2832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Improved Ɛ-Quality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0"/>
          <p:cNvSpPr txBox="1"/>
          <p:nvPr/>
        </p:nvSpPr>
        <p:spPr>
          <a:xfrm>
            <a:off x="7438400" y="5151425"/>
            <a:ext cx="26946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Grasp Collision Risk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30"/>
          <p:cNvCxnSpPr/>
          <p:nvPr/>
        </p:nvCxnSpPr>
        <p:spPr>
          <a:xfrm flipH="1" rot="10800000">
            <a:off x="836025" y="3480800"/>
            <a:ext cx="3000" cy="466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3" name="Google Shape;393;p30"/>
          <p:cNvCxnSpPr/>
          <p:nvPr/>
        </p:nvCxnSpPr>
        <p:spPr>
          <a:xfrm>
            <a:off x="6400350" y="3613425"/>
            <a:ext cx="6900" cy="478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4" name="Google Shape;394;p30"/>
          <p:cNvSpPr/>
          <p:nvPr/>
        </p:nvSpPr>
        <p:spPr>
          <a:xfrm>
            <a:off x="1655375" y="2801950"/>
            <a:ext cx="2895000" cy="2250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0"/>
          <p:cNvSpPr/>
          <p:nvPr/>
        </p:nvSpPr>
        <p:spPr>
          <a:xfrm>
            <a:off x="7230650" y="2801950"/>
            <a:ext cx="1848900" cy="2250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31"/>
          <p:cNvSpPr txBox="1"/>
          <p:nvPr>
            <p:ph type="title"/>
          </p:nvPr>
        </p:nvSpPr>
        <p:spPr>
          <a:xfrm>
            <a:off x="838200" y="365125"/>
            <a:ext cx="1099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Qualitative Sim2Real Results: Trinary</a:t>
            </a:r>
            <a:endParaRPr/>
          </a:p>
        </p:txBody>
      </p:sp>
      <p:pic>
        <p:nvPicPr>
          <p:cNvPr id="404" name="Google Shape;4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304800" y="365125"/>
            <a:ext cx="3404100" cy="1325700"/>
          </a:xfrm>
          <a:prstGeom prst="rect">
            <a:avLst/>
          </a:prstGeom>
          <a:ln>
            <a:noFill/>
          </a:ln>
          <a:effectLst>
            <a:outerShdw blurRad="185738" rotWithShape="0" algn="bl" dir="5400000" dist="19050">
              <a:srgbClr val="000000">
                <a:alpha val="8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Motivation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96" name="Google Shape;96;p14"/>
          <p:cNvCxnSpPr/>
          <p:nvPr/>
        </p:nvCxnSpPr>
        <p:spPr>
          <a:xfrm>
            <a:off x="6679275" y="609000"/>
            <a:ext cx="2072100" cy="4256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Google Shape;97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1" name="Google Shape;411;p32"/>
          <p:cNvSpPr txBox="1"/>
          <p:nvPr>
            <p:ph type="title"/>
          </p:nvPr>
        </p:nvSpPr>
        <p:spPr>
          <a:xfrm>
            <a:off x="838200" y="365125"/>
            <a:ext cx="108849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Qualitative Sim2Real Results: Binary</a:t>
            </a:r>
            <a:endParaRPr/>
          </a:p>
        </p:txBody>
      </p:sp>
      <p:pic>
        <p:nvPicPr>
          <p:cNvPr id="412" name="Google Shape;4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 txBox="1"/>
          <p:nvPr>
            <p:ph type="title"/>
          </p:nvPr>
        </p:nvSpPr>
        <p:spPr>
          <a:xfrm>
            <a:off x="97677" y="2292723"/>
            <a:ext cx="881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428"/>
              </a:buClr>
              <a:buSzPts val="44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Thank you for your attention!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18" name="Google Shape;4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3875" y="4058553"/>
            <a:ext cx="2799450" cy="27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025" y="4058538"/>
            <a:ext cx="2257176" cy="22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3"/>
          <p:cNvSpPr txBox="1"/>
          <p:nvPr/>
        </p:nvSpPr>
        <p:spPr>
          <a:xfrm>
            <a:off x="525025" y="6315725"/>
            <a:ext cx="3143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https://arxiv.org/abs/2308.00377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3"/>
          <p:cNvSpPr txBox="1"/>
          <p:nvPr/>
        </p:nvSpPr>
        <p:spPr>
          <a:xfrm>
            <a:off x="525025" y="3504450"/>
            <a:ext cx="92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3D3C"/>
                </a:solidFill>
                <a:latin typeface="Calibri"/>
                <a:ea typeface="Calibri"/>
                <a:cs typeface="Calibri"/>
                <a:sym typeface="Calibri"/>
              </a:rPr>
              <a:t>Paper</a:t>
            </a:r>
            <a:endParaRPr b="1" sz="2400">
              <a:solidFill>
                <a:srgbClr val="003D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24450" y="4058538"/>
            <a:ext cx="2257176" cy="22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3"/>
          <p:cNvSpPr txBox="1"/>
          <p:nvPr/>
        </p:nvSpPr>
        <p:spPr>
          <a:xfrm>
            <a:off x="4524450" y="6315725"/>
            <a:ext cx="3143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https://github.com/DLR-RM/shape-completion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4524450" y="3504450"/>
            <a:ext cx="22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3D3C"/>
                </a:solidFill>
                <a:latin typeface="Calibri"/>
                <a:ea typeface="Calibri"/>
                <a:cs typeface="Calibri"/>
                <a:sym typeface="Calibri"/>
              </a:rPr>
              <a:t>Code &amp; Dataset</a:t>
            </a:r>
            <a:endParaRPr b="1" sz="2400">
              <a:solidFill>
                <a:srgbClr val="003D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3"/>
          <p:cNvSpPr txBox="1"/>
          <p:nvPr/>
        </p:nvSpPr>
        <p:spPr>
          <a:xfrm>
            <a:off x="8523875" y="3504450"/>
            <a:ext cx="293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3D3C"/>
                </a:solidFill>
                <a:latin typeface="Calibri"/>
                <a:ea typeface="Calibri"/>
                <a:cs typeface="Calibri"/>
                <a:sym typeface="Calibri"/>
              </a:rPr>
              <a:t>Poster: </a:t>
            </a:r>
            <a:r>
              <a:rPr b="1" lang="en-US" sz="2400">
                <a:solidFill>
                  <a:srgbClr val="003D3C"/>
                </a:solidFill>
                <a:latin typeface="Calibri"/>
                <a:ea typeface="Calibri"/>
                <a:cs typeface="Calibri"/>
                <a:sym typeface="Calibri"/>
              </a:rPr>
              <a:t>MoAIP-12.9</a:t>
            </a:r>
            <a:endParaRPr b="1" sz="2400">
              <a:solidFill>
                <a:srgbClr val="003D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4445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889377"/>
            <a:ext cx="1983775" cy="198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538" y="1383763"/>
            <a:ext cx="994950" cy="9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85900" y="133558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43325" y="-3052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36995" y="667895"/>
            <a:ext cx="2426701" cy="24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8769" y="4212044"/>
            <a:ext cx="1920241" cy="192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35144" y="4212057"/>
            <a:ext cx="1920241" cy="192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60615" y="4153163"/>
            <a:ext cx="1803870" cy="181258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4"/>
          <p:cNvSpPr txBox="1"/>
          <p:nvPr/>
        </p:nvSpPr>
        <p:spPr>
          <a:xfrm>
            <a:off x="6563825" y="5847600"/>
            <a:ext cx="2911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grasp </a:t>
            </a:r>
            <a:r>
              <a:rPr b="1" lang="en-US" sz="2400">
                <a:solidFill>
                  <a:srgbClr val="DB0000"/>
                </a:solidFill>
                <a:latin typeface="Calibri"/>
                <a:ea typeface="Calibri"/>
                <a:cs typeface="Calibri"/>
                <a:sym typeface="Calibri"/>
              </a:rPr>
              <a:t>ignoring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uncertain region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27280" y="3923915"/>
            <a:ext cx="1568850" cy="197698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4"/>
          <p:cNvSpPr txBox="1"/>
          <p:nvPr/>
        </p:nvSpPr>
        <p:spPr>
          <a:xfrm>
            <a:off x="9403650" y="5860775"/>
            <a:ext cx="294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grasp </a:t>
            </a:r>
            <a:r>
              <a:rPr b="1" lang="en-US" sz="2400">
                <a:solidFill>
                  <a:srgbClr val="289989"/>
                </a:solidFill>
                <a:latin typeface="Calibri"/>
                <a:ea typeface="Calibri"/>
                <a:cs typeface="Calibri"/>
                <a:sym typeface="Calibri"/>
              </a:rPr>
              <a:t>considering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uncertain region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4"/>
          <p:cNvSpPr/>
          <p:nvPr/>
        </p:nvSpPr>
        <p:spPr>
          <a:xfrm>
            <a:off x="2060038" y="1716538"/>
            <a:ext cx="409500" cy="32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444" name="Google Shape;444;p34"/>
          <p:cNvSpPr/>
          <p:nvPr/>
        </p:nvSpPr>
        <p:spPr>
          <a:xfrm>
            <a:off x="3519750" y="1716538"/>
            <a:ext cx="409500" cy="32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445" name="Google Shape;445;p34"/>
          <p:cNvSpPr txBox="1"/>
          <p:nvPr/>
        </p:nvSpPr>
        <p:spPr>
          <a:xfrm>
            <a:off x="1271850" y="291175"/>
            <a:ext cx="37569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Shape Completion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4"/>
          <p:cNvSpPr/>
          <p:nvPr/>
        </p:nvSpPr>
        <p:spPr>
          <a:xfrm>
            <a:off x="543675" y="249175"/>
            <a:ext cx="640200" cy="6402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A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447" name="Google Shape;447;p34"/>
          <p:cNvSpPr txBox="1"/>
          <p:nvPr/>
        </p:nvSpPr>
        <p:spPr>
          <a:xfrm>
            <a:off x="543675" y="2454913"/>
            <a:ext cx="186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partial input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point cloud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603425" y="889374"/>
            <a:ext cx="2126700" cy="21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4"/>
          <p:cNvSpPr txBox="1"/>
          <p:nvPr/>
        </p:nvSpPr>
        <p:spPr>
          <a:xfrm>
            <a:off x="4081650" y="2454913"/>
            <a:ext cx="186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mug shape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4"/>
          <p:cNvSpPr txBox="1"/>
          <p:nvPr/>
        </p:nvSpPr>
        <p:spPr>
          <a:xfrm>
            <a:off x="7120400" y="291175"/>
            <a:ext cx="31125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Ambiguity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4"/>
          <p:cNvSpPr/>
          <p:nvPr/>
        </p:nvSpPr>
        <p:spPr>
          <a:xfrm>
            <a:off x="6392225" y="249175"/>
            <a:ext cx="640200" cy="6402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B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452" name="Google Shape;452;p34"/>
          <p:cNvSpPr txBox="1"/>
          <p:nvPr/>
        </p:nvSpPr>
        <p:spPr>
          <a:xfrm>
            <a:off x="6505600" y="2831450"/>
            <a:ext cx="237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ambiguous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4"/>
          <p:cNvSpPr/>
          <p:nvPr/>
        </p:nvSpPr>
        <p:spPr>
          <a:xfrm rot="-2128036">
            <a:off x="8287231" y="1240553"/>
            <a:ext cx="1277063" cy="20753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454" name="Google Shape;454;p34"/>
          <p:cNvSpPr/>
          <p:nvPr/>
        </p:nvSpPr>
        <p:spPr>
          <a:xfrm rot="1562130">
            <a:off x="8353893" y="1911395"/>
            <a:ext cx="1277431" cy="1969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455" name="Google Shape;455;p34"/>
          <p:cNvSpPr txBox="1"/>
          <p:nvPr/>
        </p:nvSpPr>
        <p:spPr>
          <a:xfrm>
            <a:off x="9751875" y="2831450"/>
            <a:ext cx="225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possible handle positions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4"/>
          <p:cNvSpPr/>
          <p:nvPr/>
        </p:nvSpPr>
        <p:spPr>
          <a:xfrm>
            <a:off x="8276250" y="1579225"/>
            <a:ext cx="289200" cy="28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"/>
          <p:cNvSpPr txBox="1"/>
          <p:nvPr/>
        </p:nvSpPr>
        <p:spPr>
          <a:xfrm>
            <a:off x="1271850" y="3703125"/>
            <a:ext cx="36375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Uncertain Regions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4"/>
          <p:cNvSpPr/>
          <p:nvPr/>
        </p:nvSpPr>
        <p:spPr>
          <a:xfrm>
            <a:off x="543675" y="3661113"/>
            <a:ext cx="640200" cy="6402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C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459" name="Google Shape;459;p34"/>
          <p:cNvSpPr txBox="1"/>
          <p:nvPr/>
        </p:nvSpPr>
        <p:spPr>
          <a:xfrm>
            <a:off x="7120400" y="3703125"/>
            <a:ext cx="31125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4"/>
          <p:cNvSpPr/>
          <p:nvPr/>
        </p:nvSpPr>
        <p:spPr>
          <a:xfrm>
            <a:off x="6392225" y="3661125"/>
            <a:ext cx="640200" cy="6402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D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1043250" y="6040850"/>
            <a:ext cx="51213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predicted region containing all possible handle positions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Shape Completion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04" name="Google Shape;104;p15"/>
          <p:cNvGrpSpPr/>
          <p:nvPr/>
        </p:nvGrpSpPr>
        <p:grpSpPr>
          <a:xfrm>
            <a:off x="28925" y="1455938"/>
            <a:ext cx="3412700" cy="3933125"/>
            <a:chOff x="333725" y="1455938"/>
            <a:chExt cx="3412700" cy="3933125"/>
          </a:xfrm>
        </p:grpSpPr>
        <p:pic>
          <p:nvPicPr>
            <p:cNvPr id="105" name="Google Shape;105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3725" y="1455938"/>
              <a:ext cx="3412700" cy="3412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5"/>
            <p:cNvSpPr txBox="1"/>
            <p:nvPr/>
          </p:nvSpPr>
          <p:spPr>
            <a:xfrm>
              <a:off x="833325" y="4361863"/>
              <a:ext cx="2413500" cy="102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point cloud (simulation)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5"/>
          <p:cNvGrpSpPr/>
          <p:nvPr/>
        </p:nvGrpSpPr>
        <p:grpSpPr>
          <a:xfrm>
            <a:off x="6603600" y="5607050"/>
            <a:ext cx="5588400" cy="550550"/>
            <a:chOff x="6603600" y="5607050"/>
            <a:chExt cx="5588400" cy="550550"/>
          </a:xfrm>
        </p:grpSpPr>
        <p:sp>
          <p:nvSpPr>
            <p:cNvPr id="108" name="Google Shape;108;p15"/>
            <p:cNvSpPr txBox="1"/>
            <p:nvPr/>
          </p:nvSpPr>
          <p:spPr>
            <a:xfrm>
              <a:off x="6603600" y="5607050"/>
              <a:ext cx="55884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289989"/>
                  </a:solidFill>
                </a:rPr>
                <a:t>[1] </a:t>
              </a:r>
              <a:r>
                <a:rPr lang="en-US" sz="1000" u="sng">
                  <a:solidFill>
                    <a:srgbClr val="289989"/>
                  </a:solidFill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Mescheder et al.: Occupancy Networks: Learning 3D Reconstruction in Function Space</a:t>
              </a:r>
              <a:endParaRPr sz="1000">
                <a:solidFill>
                  <a:srgbClr val="2899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6603600" y="5818900"/>
              <a:ext cx="3149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289989"/>
                  </a:solidFill>
                </a:rPr>
                <a:t>[2] </a:t>
              </a:r>
              <a:r>
                <a:rPr lang="en-US" sz="1000" u="sng">
                  <a:solidFill>
                    <a:srgbClr val="289989"/>
                  </a:solidFill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Peng et al.: Convolutional Occupancy Networks</a:t>
              </a:r>
              <a:endParaRPr sz="1000">
                <a:solidFill>
                  <a:srgbClr val="289989"/>
                </a:solidFill>
              </a:endParaRPr>
            </a:p>
          </p:txBody>
        </p:sp>
      </p:grpSp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8425950" y="4413775"/>
            <a:ext cx="3264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predicted occupancy probabilities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6">
            <a:alphaModFix/>
          </a:blip>
          <a:srcRect b="3738" l="0" r="0" t="3729"/>
          <a:stretch/>
        </p:blipFill>
        <p:spPr>
          <a:xfrm>
            <a:off x="8727225" y="1994647"/>
            <a:ext cx="2523727" cy="23352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3" name="Google Shape;113;p15"/>
          <p:cNvCxnSpPr/>
          <p:nvPr/>
        </p:nvCxnSpPr>
        <p:spPr>
          <a:xfrm>
            <a:off x="8765625" y="1836438"/>
            <a:ext cx="2432700" cy="12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14" name="Google Shape;114;p15"/>
          <p:cNvCxnSpPr/>
          <p:nvPr/>
        </p:nvCxnSpPr>
        <p:spPr>
          <a:xfrm>
            <a:off x="11430000" y="1997213"/>
            <a:ext cx="0" cy="2330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15" name="Google Shape;115;p15"/>
          <p:cNvSpPr txBox="1"/>
          <p:nvPr/>
        </p:nvSpPr>
        <p:spPr>
          <a:xfrm>
            <a:off x="9824388" y="1322175"/>
            <a:ext cx="32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11472863" y="2885225"/>
            <a:ext cx="32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" name="Google Shape;117;p15"/>
          <p:cNvGrpSpPr/>
          <p:nvPr/>
        </p:nvGrpSpPr>
        <p:grpSpPr>
          <a:xfrm>
            <a:off x="2881538" y="2523013"/>
            <a:ext cx="5732712" cy="1165500"/>
            <a:chOff x="2957738" y="2523013"/>
            <a:chExt cx="5732712" cy="1165500"/>
          </a:xfrm>
        </p:grpSpPr>
        <p:sp>
          <p:nvSpPr>
            <p:cNvPr id="118" name="Google Shape;118;p15"/>
            <p:cNvSpPr txBox="1"/>
            <p:nvPr/>
          </p:nvSpPr>
          <p:spPr>
            <a:xfrm>
              <a:off x="3424613" y="2815063"/>
              <a:ext cx="1376400" cy="581400"/>
            </a:xfrm>
            <a:prstGeom prst="rect">
              <a:avLst/>
            </a:prstGeom>
            <a:noFill/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encoder</a:t>
              </a:r>
              <a:endParaRPr b="1" sz="24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957738" y="2941063"/>
              <a:ext cx="409500" cy="329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D966"/>
            </a:solidFill>
            <a:ln cap="flat" cmpd="sng" w="9525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9900FF"/>
                </a:solidFill>
              </a:endParaRPr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6491363" y="2818150"/>
              <a:ext cx="1376400" cy="5814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decoder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7925150" y="2944150"/>
              <a:ext cx="765300" cy="329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22" name="Google Shape;122;p15"/>
            <p:cNvGrpSpPr/>
            <p:nvPr/>
          </p:nvGrpSpPr>
          <p:grpSpPr>
            <a:xfrm>
              <a:off x="4858388" y="2523013"/>
              <a:ext cx="1575600" cy="1165500"/>
              <a:chOff x="4858388" y="2523013"/>
              <a:chExt cx="1575600" cy="1165500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4858388" y="2523013"/>
                <a:ext cx="1575600" cy="1165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lt1"/>
                    </a:solidFill>
                  </a:rPr>
                  <a:t>feature</a:t>
                </a:r>
                <a:endParaRPr b="1" sz="2400">
                  <a:solidFill>
                    <a:schemeClr val="lt1"/>
                  </a:solidFill>
                </a:endParaRPr>
              </a:p>
            </p:txBody>
          </p:sp>
          <p:pic>
            <p:nvPicPr>
              <p:cNvPr descr="\mathcal{X}" id="124" name="Google Shape;124;p15" title="MathEquation,#ffffff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998538" y="2968163"/>
                <a:ext cx="251628" cy="2752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5" name="Google Shape;125;p15"/>
          <p:cNvGrpSpPr/>
          <p:nvPr/>
        </p:nvGrpSpPr>
        <p:grpSpPr>
          <a:xfrm>
            <a:off x="5498600" y="1397625"/>
            <a:ext cx="2676513" cy="1344700"/>
            <a:chOff x="5574800" y="1397625"/>
            <a:chExt cx="2676513" cy="1344700"/>
          </a:xfrm>
        </p:grpSpPr>
        <p:sp>
          <p:nvSpPr>
            <p:cNvPr id="126" name="Google Shape;126;p15"/>
            <p:cNvSpPr txBox="1"/>
            <p:nvPr/>
          </p:nvSpPr>
          <p:spPr>
            <a:xfrm>
              <a:off x="6174713" y="1397625"/>
              <a:ext cx="2076600" cy="9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continuous query points 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 rot="5400000">
              <a:off x="7008263" y="2372875"/>
              <a:ext cx="409500" cy="329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9900FF"/>
                </a:solidFill>
              </a:endParaRPr>
            </a:p>
          </p:txBody>
        </p:sp>
        <p:pic>
          <p:nvPicPr>
            <p:cNvPr descr="\mathbb{R}^3" id="128" name="Google Shape;128;p15" title="MathEquation,#ffffff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458263" y="2266863"/>
              <a:ext cx="409500" cy="389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574800" y="1529825"/>
              <a:ext cx="902950" cy="902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15"/>
          <p:cNvGrpSpPr/>
          <p:nvPr/>
        </p:nvGrpSpPr>
        <p:grpSpPr>
          <a:xfrm>
            <a:off x="3733489" y="3323422"/>
            <a:ext cx="4561536" cy="1601265"/>
            <a:chOff x="3809689" y="3323422"/>
            <a:chExt cx="4561536" cy="1601265"/>
          </a:xfrm>
        </p:grpSpPr>
        <p:grpSp>
          <p:nvGrpSpPr>
            <p:cNvPr id="131" name="Google Shape;131;p15"/>
            <p:cNvGrpSpPr/>
            <p:nvPr/>
          </p:nvGrpSpPr>
          <p:grpSpPr>
            <a:xfrm>
              <a:off x="3809689" y="3885888"/>
              <a:ext cx="3520000" cy="1038800"/>
              <a:chOff x="3809689" y="3885888"/>
              <a:chExt cx="3520000" cy="1038800"/>
            </a:xfrm>
          </p:grpSpPr>
          <p:sp>
            <p:nvSpPr>
              <p:cNvPr id="132" name="Google Shape;132;p15"/>
              <p:cNvSpPr txBox="1"/>
              <p:nvPr/>
            </p:nvSpPr>
            <p:spPr>
              <a:xfrm>
                <a:off x="3937225" y="4368488"/>
                <a:ext cx="3264900" cy="55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2. convolutional occupancy network</a:t>
                </a:r>
                <a:endParaRPr b="1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f_\theta:\mathcal{X}\times\mathbb{R}^3\rightarrow[0, 1]" id="133" name="Google Shape;133;p15" title="MathEquation,#ffffff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3809689" y="3885888"/>
                <a:ext cx="3520000" cy="55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0" id="134" name="Google Shape;134;p15" title="MathEquation,#8a8a8a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616154" y="3982750"/>
                <a:ext cx="208816" cy="3682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\tau" id="135" name="Google Shape;135;p15" title="MathEquation,#ffffff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079725" y="3323422"/>
              <a:ext cx="291500" cy="3651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Shape Completion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25" y="1455938"/>
            <a:ext cx="3412700" cy="34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528525" y="4361863"/>
            <a:ext cx="24135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point cloud (simulation)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6603600" y="5607050"/>
            <a:ext cx="55884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89989"/>
                </a:solidFill>
              </a:rPr>
              <a:t>[1] </a:t>
            </a:r>
            <a:r>
              <a:rPr lang="en-US" sz="1000" u="sng">
                <a:solidFill>
                  <a:srgbClr val="289989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Mescheder et al.: Occupancy Networks: Learning 3D Reconstruction in Function Space</a:t>
            </a:r>
            <a:endParaRPr sz="1000">
              <a:solidFill>
                <a:srgbClr val="289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6603600" y="5818900"/>
            <a:ext cx="314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89989"/>
                </a:solidFill>
              </a:rPr>
              <a:t>[2] </a:t>
            </a:r>
            <a:r>
              <a:rPr lang="en-US" sz="1000" u="sng">
                <a:solidFill>
                  <a:srgbClr val="28998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Peng et al.: Convolutional Occupancy Networks</a:t>
            </a:r>
            <a:endParaRPr sz="1000">
              <a:solidFill>
                <a:srgbClr val="289989"/>
              </a:solidFill>
            </a:endParaRPr>
          </a:p>
        </p:txBody>
      </p:sp>
      <p:sp>
        <p:nvSpPr>
          <p:cNvPr id="146" name="Google Shape;146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8393700" y="4413775"/>
            <a:ext cx="3264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shape completion (marching cubes)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6098513" y="1397625"/>
            <a:ext cx="2076600" cy="9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grid of</a:t>
            </a:r>
            <a:b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query points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6"/>
          <p:cNvSpPr/>
          <p:nvPr/>
        </p:nvSpPr>
        <p:spPr>
          <a:xfrm rot="5400000">
            <a:off x="6932063" y="2372875"/>
            <a:ext cx="409500" cy="32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</p:txBody>
      </p:sp>
      <p:pic>
        <p:nvPicPr>
          <p:cNvPr descr="\mathbb{R}^3" id="150" name="Google Shape;150;p16" title="MathEquation,#fffff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2063" y="2266863"/>
            <a:ext cx="409500" cy="38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8238" y="1456913"/>
            <a:ext cx="3410711" cy="341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7950" y="1471775"/>
            <a:ext cx="927900" cy="90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6"/>
          <p:cNvGrpSpPr/>
          <p:nvPr/>
        </p:nvGrpSpPr>
        <p:grpSpPr>
          <a:xfrm>
            <a:off x="3733489" y="3323422"/>
            <a:ext cx="4561536" cy="1601265"/>
            <a:chOff x="3809689" y="3323422"/>
            <a:chExt cx="4561536" cy="1601265"/>
          </a:xfrm>
        </p:grpSpPr>
        <p:grpSp>
          <p:nvGrpSpPr>
            <p:cNvPr id="154" name="Google Shape;154;p16"/>
            <p:cNvGrpSpPr/>
            <p:nvPr/>
          </p:nvGrpSpPr>
          <p:grpSpPr>
            <a:xfrm>
              <a:off x="3809689" y="3885888"/>
              <a:ext cx="3520000" cy="1038800"/>
              <a:chOff x="3809689" y="3885888"/>
              <a:chExt cx="3520000" cy="1038800"/>
            </a:xfrm>
          </p:grpSpPr>
          <p:sp>
            <p:nvSpPr>
              <p:cNvPr id="155" name="Google Shape;155;p16"/>
              <p:cNvSpPr txBox="1"/>
              <p:nvPr/>
            </p:nvSpPr>
            <p:spPr>
              <a:xfrm>
                <a:off x="3937225" y="4368488"/>
                <a:ext cx="3264900" cy="55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2. convolutional occupancy network</a:t>
                </a:r>
                <a:endParaRPr b="1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f_\theta:\mathcal{X}\times\mathbb{R}^3\rightarrow[0, 1]" id="156" name="Google Shape;156;p16" title="MathEquation,#ffffff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809689" y="3885888"/>
                <a:ext cx="3520000" cy="55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0" id="157" name="Google Shape;157;p16" title="MathEquation,#8a8a8a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616154" y="3982750"/>
                <a:ext cx="208816" cy="3682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\tau" id="158" name="Google Shape;158;p16" title="MathEquation,#ffffff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079725" y="3323422"/>
              <a:ext cx="291500" cy="3651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16"/>
          <p:cNvGrpSpPr/>
          <p:nvPr/>
        </p:nvGrpSpPr>
        <p:grpSpPr>
          <a:xfrm>
            <a:off x="2881538" y="2523013"/>
            <a:ext cx="5732712" cy="1165500"/>
            <a:chOff x="2957738" y="2523013"/>
            <a:chExt cx="5732712" cy="1165500"/>
          </a:xfrm>
        </p:grpSpPr>
        <p:sp>
          <p:nvSpPr>
            <p:cNvPr id="160" name="Google Shape;160;p16"/>
            <p:cNvSpPr txBox="1"/>
            <p:nvPr/>
          </p:nvSpPr>
          <p:spPr>
            <a:xfrm>
              <a:off x="3424613" y="2815063"/>
              <a:ext cx="1376400" cy="581400"/>
            </a:xfrm>
            <a:prstGeom prst="rect">
              <a:avLst/>
            </a:prstGeom>
            <a:noFill/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encoder</a:t>
              </a:r>
              <a:endParaRPr b="1" sz="24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2957738" y="2941063"/>
              <a:ext cx="409500" cy="329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D966"/>
            </a:solidFill>
            <a:ln cap="flat" cmpd="sng" w="9525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9900FF"/>
                </a:solidFill>
              </a:endParaRPr>
            </a:p>
          </p:txBody>
        </p:sp>
        <p:sp>
          <p:nvSpPr>
            <p:cNvPr id="162" name="Google Shape;162;p16"/>
            <p:cNvSpPr txBox="1"/>
            <p:nvPr/>
          </p:nvSpPr>
          <p:spPr>
            <a:xfrm>
              <a:off x="6491363" y="2818150"/>
              <a:ext cx="1376400" cy="5814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decoder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7925150" y="2944150"/>
              <a:ext cx="765300" cy="329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64" name="Google Shape;164;p16"/>
            <p:cNvGrpSpPr/>
            <p:nvPr/>
          </p:nvGrpSpPr>
          <p:grpSpPr>
            <a:xfrm>
              <a:off x="4858388" y="2523013"/>
              <a:ext cx="1575600" cy="1165500"/>
              <a:chOff x="4858388" y="2523013"/>
              <a:chExt cx="1575600" cy="1165500"/>
            </a:xfrm>
          </p:grpSpPr>
          <p:sp>
            <p:nvSpPr>
              <p:cNvPr id="165" name="Google Shape;165;p16"/>
              <p:cNvSpPr/>
              <p:nvPr/>
            </p:nvSpPr>
            <p:spPr>
              <a:xfrm>
                <a:off x="4858388" y="2523013"/>
                <a:ext cx="1575600" cy="1165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lt1"/>
                    </a:solidFill>
                  </a:rPr>
                  <a:t>feature</a:t>
                </a:r>
                <a:endParaRPr b="1" sz="2400">
                  <a:solidFill>
                    <a:schemeClr val="lt1"/>
                  </a:solidFill>
                </a:endParaRPr>
              </a:p>
            </p:txBody>
          </p:sp>
          <p:pic>
            <p:nvPicPr>
              <p:cNvPr descr="\mathcal{X}" id="166" name="Google Shape;166;p16" title="MathEquation,#ffffff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5998538" y="2968163"/>
                <a:ext cx="251628" cy="2752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67" name="Google Shape;167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Motivation: Pose Ambiguity</a:t>
            </a:r>
            <a:endParaRPr/>
          </a:p>
        </p:txBody>
      </p:sp>
      <p:pic>
        <p:nvPicPr>
          <p:cNvPr id="173" name="Google Shape;1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36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811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 txBox="1"/>
          <p:nvPr/>
        </p:nvSpPr>
        <p:spPr>
          <a:xfrm>
            <a:off x="281002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785677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36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811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Motivation: Pose Ambiguity</a:t>
            </a:r>
            <a:endParaRPr/>
          </a:p>
        </p:txBody>
      </p:sp>
      <p:sp>
        <p:nvSpPr>
          <p:cNvPr id="186" name="Google Shape;186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281002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8"/>
          <p:cNvSpPr txBox="1"/>
          <p:nvPr/>
        </p:nvSpPr>
        <p:spPr>
          <a:xfrm>
            <a:off x="785677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811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136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Motivation: Pose Ambiguity</a:t>
            </a:r>
            <a:endParaRPr/>
          </a:p>
        </p:txBody>
      </p:sp>
      <p:sp>
        <p:nvSpPr>
          <p:cNvPr id="197" name="Google Shape;197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19"/>
          <p:cNvSpPr txBox="1"/>
          <p:nvPr/>
        </p:nvSpPr>
        <p:spPr>
          <a:xfrm>
            <a:off x="281002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9"/>
          <p:cNvSpPr txBox="1"/>
          <p:nvPr/>
        </p:nvSpPr>
        <p:spPr>
          <a:xfrm>
            <a:off x="785677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Motivation: Uncertain Regions</a:t>
            </a:r>
            <a:endParaRPr/>
          </a:p>
        </p:txBody>
      </p:sp>
      <p:pic>
        <p:nvPicPr>
          <p:cNvPr id="206" name="Google Shape;2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36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8113" y="997738"/>
            <a:ext cx="4862513" cy="486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281002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7856775" y="5304050"/>
            <a:ext cx="152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 view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DF2EE"/>
              </a:buClr>
              <a:buSzPts val="4400"/>
              <a:buFont typeface="Montserrat"/>
              <a:buNone/>
            </a:pPr>
            <a:r>
              <a:rPr lang="en-US"/>
              <a:t>Approach 1: Gradient Threshold</a:t>
            </a:r>
            <a:endParaRPr/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66263"/>
            <a:ext cx="3307763" cy="330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7713" y="1466263"/>
            <a:ext cx="3307763" cy="330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/>
        </p:nvSpPr>
        <p:spPr>
          <a:xfrm>
            <a:off x="957553" y="4500475"/>
            <a:ext cx="2357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 truth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4209125" y="4500475"/>
            <a:ext cx="2995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predicted </a:t>
            </a:r>
            <a:r>
              <a:rPr b="1" lang="en-US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occupied</a:t>
            </a:r>
            <a:endParaRPr b="1" sz="24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\tau_{\mathrm{occ}}=0.5" id="223" name="Google Shape;223;p21" title="MathEquation,#fffff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1814" y="5044099"/>
            <a:ext cx="1789836" cy="43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21"/>
          <p:cNvGrpSpPr/>
          <p:nvPr/>
        </p:nvGrpSpPr>
        <p:grpSpPr>
          <a:xfrm>
            <a:off x="7536300" y="1466263"/>
            <a:ext cx="3735436" cy="4009644"/>
            <a:chOff x="7536300" y="1466263"/>
            <a:chExt cx="3735436" cy="4009644"/>
          </a:xfrm>
        </p:grpSpPr>
        <p:pic>
          <p:nvPicPr>
            <p:cNvPr id="225" name="Google Shape;225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37225" y="1466263"/>
              <a:ext cx="3307763" cy="3307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21"/>
            <p:cNvSpPr txBox="1"/>
            <p:nvPr/>
          </p:nvSpPr>
          <p:spPr>
            <a:xfrm>
              <a:off x="7536300" y="4500475"/>
              <a:ext cx="3360300" cy="5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predicted </a:t>
              </a:r>
              <a:r>
                <a:rPr b="1"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uncertain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\tau_{\mathrm{min}}&lt;\tau_{\mathrm{max}}\leq\tau_{\mathrm{occ}}" id="227" name="Google Shape;227;p21" title="MathEquation,#ffffff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10498" y="5044107"/>
              <a:ext cx="3561238" cy="431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8" name="Google Shape;22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05681" y="6288075"/>
            <a:ext cx="608269" cy="5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